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24"/>
  </p:notesMasterIdLst>
  <p:sldIdLst>
    <p:sldId id="302" r:id="rId2"/>
    <p:sldId id="301" r:id="rId3"/>
    <p:sldId id="304" r:id="rId4"/>
    <p:sldId id="274" r:id="rId5"/>
    <p:sldId id="307" r:id="rId6"/>
    <p:sldId id="289" r:id="rId7"/>
    <p:sldId id="306" r:id="rId8"/>
    <p:sldId id="270" r:id="rId9"/>
    <p:sldId id="305" r:id="rId10"/>
    <p:sldId id="291" r:id="rId11"/>
    <p:sldId id="280" r:id="rId12"/>
    <p:sldId id="281" r:id="rId13"/>
    <p:sldId id="266" r:id="rId14"/>
    <p:sldId id="297" r:id="rId15"/>
    <p:sldId id="299" r:id="rId16"/>
    <p:sldId id="286" r:id="rId17"/>
    <p:sldId id="271" r:id="rId18"/>
    <p:sldId id="292" r:id="rId19"/>
    <p:sldId id="293" r:id="rId20"/>
    <p:sldId id="294" r:id="rId21"/>
    <p:sldId id="295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kinsonAN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6EC0"/>
    <a:srgbClr val="E4801C"/>
    <a:srgbClr val="0088EE"/>
    <a:srgbClr val="69BFFF"/>
    <a:srgbClr val="F3F9FB"/>
    <a:srgbClr val="FFFFCC"/>
    <a:srgbClr val="009A46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3" autoAdjust="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F0920C-8535-4888-A3B2-5A0CAF16ACE8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AAE9B4-94E6-4B00-954D-8438519D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Clockwise:</a:t>
            </a:r>
          </a:p>
          <a:p>
            <a:r>
              <a:rPr lang="en-US" dirty="0" smtClean="0"/>
              <a:t>[1] </a:t>
            </a:r>
            <a:r>
              <a:rPr lang="en-US" dirty="0" err="1" smtClean="0"/>
              <a:t>AgustaWestland</a:t>
            </a:r>
            <a:r>
              <a:rPr lang="en-US" dirty="0" smtClean="0"/>
              <a:t>.</a:t>
            </a:r>
            <a:r>
              <a:rPr lang="en-US" baseline="0" dirty="0" smtClean="0"/>
              <a:t> “Heroic Night Time icy Arctic sea search and rescue mission awarded with trophy for Helicopter Rescue”. 2011. Photograph. http://theaviationist.com/2012/10/09/helicopter-rescue/</a:t>
            </a:r>
            <a:endParaRPr lang="en-US" dirty="0" smtClean="0"/>
          </a:p>
          <a:p>
            <a:r>
              <a:rPr lang="en-US" dirty="0" smtClean="0"/>
              <a:t>[2] Merrill,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</a:t>
            </a:r>
            <a:r>
              <a:rPr lang="en-US" baseline="0" dirty="0" smtClean="0"/>
              <a:t>.</a:t>
            </a:r>
            <a:r>
              <a:rPr lang="en-US" dirty="0" smtClean="0"/>
              <a:t> “A Sea King helicopter with 845 Naval Air Squadron experiences a 'brownout' in while landing in the desert”. 12 Aug 2013. British Royal</a:t>
            </a:r>
            <a:r>
              <a:rPr lang="en-US" baseline="0" dirty="0" smtClean="0"/>
              <a:t> Navy.</a:t>
            </a:r>
            <a:endParaRPr lang="en-US" dirty="0" smtClean="0"/>
          </a:p>
          <a:p>
            <a:r>
              <a:rPr lang="en-US" dirty="0" smtClean="0"/>
              <a:t>[3]</a:t>
            </a:r>
            <a:r>
              <a:rPr lang="en-US" baseline="0" dirty="0" smtClean="0"/>
              <a:t> “</a:t>
            </a:r>
            <a:r>
              <a:rPr lang="en-US" dirty="0" smtClean="0"/>
              <a:t>Computer generated impression of the soon to be Bell 525 Relentless.”</a:t>
            </a:r>
            <a:r>
              <a:rPr lang="en-US" baseline="0" dirty="0" smtClean="0"/>
              <a:t> 2014. Image. Bell Helicopter Textron. http://airheadsfly.com/tag/bell-525/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9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Sikorsky VH-3D Presidential Sea King aka Marine One (https://lh3.googleusercontent.com/-jIBCqQ0iGg4/VBqZ72pBDPI/AAAAAAAAF9g/cjGyCUVrvYo/w747-h582-no/VH-3D%2BM1.jpg)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9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F-35B </a:t>
            </a:r>
            <a:r>
              <a:rPr lang="en-US" baseline="0" dirty="0" smtClean="0"/>
              <a:t>Lightning II, first supersonic STOVL stealth </a:t>
            </a:r>
            <a:r>
              <a:rPr lang="en-US" baseline="0" dirty="0" smtClean="0"/>
              <a:t>aircraft</a:t>
            </a:r>
          </a:p>
          <a:p>
            <a:pPr marL="0" indent="0">
              <a:buNone/>
            </a:pPr>
            <a:r>
              <a:rPr lang="en-US" dirty="0" smtClean="0"/>
              <a:t>Chalk, </a:t>
            </a:r>
            <a:r>
              <a:rPr lang="en-US" dirty="0" smtClean="0"/>
              <a:t>Natasha R. 3 Oct 2011. Photograph. US Navy. http://www.navy.mil/view_image.asp?id=108223.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3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7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In the early 1920’s De la </a:t>
            </a:r>
            <a:r>
              <a:rPr lang="en-US" altLang="en-US" dirty="0" err="1" smtClean="0"/>
              <a:t>Cierva</a:t>
            </a:r>
            <a:r>
              <a:rPr lang="en-US" altLang="en-US" dirty="0" smtClean="0"/>
              <a:t> demonstrated flight in an Autogiro which used a rotating wing (rotor) to obtain lift</a:t>
            </a:r>
          </a:p>
          <a:p>
            <a:r>
              <a:rPr lang="en-US" altLang="en-US" dirty="0" smtClean="0"/>
              <a:t>During the 1930’s Pitcairn continued the Autogiro development in a joint initiative with </a:t>
            </a:r>
            <a:r>
              <a:rPr lang="en-US" altLang="en-US" dirty="0" err="1" smtClean="0"/>
              <a:t>Cierva</a:t>
            </a:r>
            <a:endParaRPr lang="en-US" altLang="en-US" dirty="0" smtClean="0"/>
          </a:p>
          <a:p>
            <a:r>
              <a:rPr lang="en-US" altLang="en-US" dirty="0" smtClean="0"/>
              <a:t>As the US entered the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World War, interest in the Autogiro disappeared as the demand for fixed-wing aircraft increased rapidly </a:t>
            </a:r>
          </a:p>
          <a:p>
            <a:r>
              <a:rPr lang="en-US" altLang="en-US" dirty="0" smtClean="0"/>
              <a:t>Frank Piasecki began his effort in developing Helicopters which lead to the H-21, CH-46, CH-47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D1D46F-0562-4520-A660-8994E81AC6AD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A7E8C2-4B5D-4863-8C5D-B299D8028EC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http://cursodeinglesbh.blogspot.com/2010/12/parts-of-helicopter.html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36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Clockwise:</a:t>
            </a:r>
          </a:p>
          <a:p>
            <a:r>
              <a:rPr lang="en-US" b="0" i="0" dirty="0" smtClean="0"/>
              <a:t>[1] </a:t>
            </a:r>
            <a:r>
              <a:rPr lang="en-US" b="0" i="0" dirty="0" err="1" smtClean="0"/>
              <a:t>Nayak</a:t>
            </a:r>
            <a:r>
              <a:rPr lang="en-US" b="0" i="0" dirty="0" smtClean="0"/>
              <a:t>, </a:t>
            </a:r>
            <a:r>
              <a:rPr lang="en-US" b="0" i="0" dirty="0" err="1" smtClean="0"/>
              <a:t>Iwin</a:t>
            </a:r>
            <a:r>
              <a:rPr lang="en-US" b="0" i="0" dirty="0" smtClean="0"/>
              <a:t>. “Paramedical Helicopter flying backwards”. Online video clip. </a:t>
            </a:r>
            <a:r>
              <a:rPr lang="en-US" b="0" i="0" dirty="0" err="1" smtClean="0"/>
              <a:t>Youtube</a:t>
            </a:r>
            <a:r>
              <a:rPr lang="en-US" b="0" i="0" dirty="0" smtClean="0"/>
              <a:t>. 10</a:t>
            </a:r>
            <a:r>
              <a:rPr lang="en-US" b="0" i="0" baseline="0" dirty="0" smtClean="0"/>
              <a:t> Apr</a:t>
            </a:r>
            <a:r>
              <a:rPr lang="en-US" b="0" i="0" dirty="0" smtClean="0"/>
              <a:t> 2010. Web. 01</a:t>
            </a:r>
            <a:r>
              <a:rPr lang="en-US" b="0" i="0" baseline="0" dirty="0" smtClean="0"/>
              <a:t> Jan 2016. </a:t>
            </a:r>
          </a:p>
          <a:p>
            <a:r>
              <a:rPr lang="en-US" b="0" i="0" baseline="0" dirty="0" smtClean="0"/>
              <a:t>[2] Chen, Betty. “N429HA”. 2016. Photograph. AHS International, Dulles, Virginia.</a:t>
            </a:r>
          </a:p>
          <a:p>
            <a:r>
              <a:rPr lang="en-US" b="0" i="0" baseline="0" dirty="0" smtClean="0"/>
              <a:t>[3] </a:t>
            </a:r>
            <a:r>
              <a:rPr lang="en-US" b="0" i="0" baseline="0" dirty="0" err="1" smtClean="0"/>
              <a:t>Bloker</a:t>
            </a:r>
            <a:r>
              <a:rPr lang="en-US" b="0" i="0" baseline="0" dirty="0" smtClean="0"/>
              <a:t>, Ben. “</a:t>
            </a:r>
            <a:r>
              <a:rPr lang="en-US" i="0" dirty="0" smtClean="0"/>
              <a:t>Over Virginia. Ed Shipley flies a P-51</a:t>
            </a:r>
            <a:r>
              <a:rPr lang="en-US" i="0" baseline="0" dirty="0" smtClean="0"/>
              <a:t> </a:t>
            </a:r>
            <a:r>
              <a:rPr lang="en-US" i="0" dirty="0" smtClean="0"/>
              <a:t>in a heritage flight during an air show at Langley Air Force Base”. 21 May 2004. Photograph. US</a:t>
            </a:r>
            <a:r>
              <a:rPr lang="en-US" i="0" baseline="0" dirty="0" smtClean="0"/>
              <a:t> Air Force. Langley Air Force Base, Virginia.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0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7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r>
              <a:rPr lang="en-US" baseline="0" dirty="0" smtClean="0"/>
              <a:t> from the American Helicopter Museum &amp; Education Center (</a:t>
            </a:r>
            <a:r>
              <a:rPr lang="en-US" dirty="0" smtClean="0"/>
              <a:t>West Chester, Pennsylvania)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7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0" dirty="0" smtClean="0"/>
              <a:t> out a long, thin strip of paper. Hold it under your lips with two hands and blow across the top. What will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5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Diagram</a:t>
            </a:r>
            <a:r>
              <a:rPr lang="en-US" baseline="0" dirty="0" smtClean="0"/>
              <a:t> from the American Helicopter Museum &amp; Education Center (</a:t>
            </a:r>
            <a:r>
              <a:rPr lang="en-US" dirty="0" smtClean="0"/>
              <a:t>West Chester, Pennsylvania)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E9B4-94E6-4B00-954D-8438519DEF4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4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latin typeface="Arial" charset="0"/>
              </a:rPr>
              <a:t>Paper Helicopter Construction: (Some example helicopters will be already pre-assembled to support the demonstration) </a:t>
            </a:r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Obtain the paper helicopter template. Cut along the </a:t>
            </a:r>
            <a:r>
              <a:rPr lang="en-US" altLang="en-US" u="sng" smtClean="0">
                <a:latin typeface="Arial" charset="0"/>
              </a:rPr>
              <a:t>solid lines only</a:t>
            </a:r>
            <a:r>
              <a:rPr lang="en-US" altLang="en-US" smtClean="0">
                <a:latin typeface="Arial" charset="0"/>
              </a:rPr>
              <a:t> and fold along the </a:t>
            </a:r>
            <a:r>
              <a:rPr lang="en-US" altLang="en-US" u="sng" smtClean="0">
                <a:latin typeface="Arial" charset="0"/>
              </a:rPr>
              <a:t>dotted lines</a:t>
            </a:r>
            <a:r>
              <a:rPr lang="en-US" altLang="en-US" smtClean="0">
                <a:latin typeface="Arial" charset="0"/>
              </a:rPr>
              <a:t>. If you want, you can use crayons or markers to color your paper helicopter before you fold it. The colors will blur together when it spins.</a:t>
            </a:r>
          </a:p>
          <a:p>
            <a:r>
              <a:rPr lang="en-US" altLang="en-US" smtClean="0">
                <a:latin typeface="Arial" charset="0"/>
              </a:rPr>
              <a:t> </a:t>
            </a:r>
          </a:p>
          <a:p>
            <a:r>
              <a:rPr lang="en-US" altLang="en-US" smtClean="0">
                <a:latin typeface="Arial" charset="0"/>
              </a:rPr>
              <a:t>Fold “A” towards you. (See Figure 1)</a:t>
            </a:r>
          </a:p>
          <a:p>
            <a:r>
              <a:rPr lang="en-US" altLang="en-US" smtClean="0">
                <a:latin typeface="Arial" charset="0"/>
              </a:rPr>
              <a:t>Fold “B” away from you. (See Figure 1)</a:t>
            </a:r>
          </a:p>
          <a:p>
            <a:r>
              <a:rPr lang="en-US" altLang="en-US" smtClean="0">
                <a:latin typeface="Arial" charset="0"/>
              </a:rPr>
              <a:t>Fold “C” and “D” over each other so that they overlap. (See Figure 2)</a:t>
            </a:r>
          </a:p>
          <a:p>
            <a:r>
              <a:rPr lang="en-US" altLang="en-US" smtClean="0">
                <a:latin typeface="Arial" charset="0"/>
              </a:rPr>
              <a:t>Fold the bottom up (along the dotted line) and put a paper clip on it. (See Figure 3)</a:t>
            </a:r>
          </a:p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6C8103A-FB18-4D23-8F54-2193662CC4B2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Arial" charset="0"/>
              </a:rPr>
              <a:t>Paper Helicopter Demonstration Flight: (Student Volunteers will be selected to demonstrate)</a:t>
            </a:r>
            <a:endParaRPr lang="en-US" altLang="en-US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Hold the constructed paper helicopter by the paper clip.</a:t>
            </a:r>
          </a:p>
          <a:p>
            <a:r>
              <a:rPr lang="en-US" altLang="en-US" dirty="0" smtClean="0">
                <a:latin typeface="Arial" charset="0"/>
              </a:rPr>
              <a:t>Throw it like a baseball, as high and far as you can and allow it to spin to the floor. </a:t>
            </a:r>
          </a:p>
          <a:p>
            <a:pPr lvl="1"/>
            <a:r>
              <a:rPr lang="en-US" altLang="en-US" dirty="0" smtClean="0">
                <a:latin typeface="Arial" charset="0"/>
              </a:rPr>
              <a:t>Alternatively, you can also stand on a chair or on the stairs and drop it towards the floor.</a:t>
            </a:r>
          </a:p>
          <a:p>
            <a:pPr lvl="1"/>
            <a:r>
              <a:rPr lang="en-US" altLang="en-US" dirty="0" smtClean="0">
                <a:latin typeface="Arial" charset="0"/>
              </a:rPr>
              <a:t>Notice the direction that the paper helicopter is spinning during flight</a:t>
            </a:r>
          </a:p>
          <a:p>
            <a:r>
              <a:rPr lang="en-US" altLang="en-US" dirty="0" smtClean="0">
                <a:latin typeface="Arial" charset="0"/>
              </a:rPr>
              <a:t>OPTIONALLY: Add a second paper clip to the bottom of the helicopter. “Fly” the helicopter again.</a:t>
            </a:r>
          </a:p>
          <a:p>
            <a:r>
              <a:rPr lang="en-US" altLang="en-US" dirty="0" smtClean="0">
                <a:latin typeface="Arial" charset="0"/>
              </a:rPr>
              <a:t>OPTIONALLY: Bend the “A” and “B” blades in opposite directions. “Fly” the helicopter again.</a:t>
            </a:r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9EBB091-15A3-429F-87D3-7F7994AF79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30C19-F08C-4BBD-A0AA-7EDD9EE71240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048F4-0734-4ED2-9ADC-537F94BB0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65601-70AA-4734-8753-5D9161B918A9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43C2-4D49-4062-A195-5CBDAE318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6B95C-68C8-4607-A688-071402D2BD9F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3F789-B09A-460C-9EBB-626DEB3D5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2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362075"/>
            <a:ext cx="8229600" cy="2408352"/>
          </a:xfrm>
        </p:spPr>
        <p:txBody>
          <a:bodyPr/>
          <a:lstStyle>
            <a:lvl2pPr>
              <a:spcBef>
                <a:spcPts val="1200"/>
              </a:spcBef>
              <a:defRPr/>
            </a:lvl2pPr>
            <a:lvl6pPr marL="800100" indent="-171450">
              <a:spcBef>
                <a:spcPts val="300"/>
              </a:spcBef>
              <a:spcAft>
                <a:spcPts val="600"/>
              </a:spcAft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648BE6B-D9C6-42E9-9848-E3A03C69A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42A12-F323-4254-8656-4BEB076BC624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58AF-7D25-4EBD-B761-DDFDAC940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20B4B-837A-47D2-B9CD-03633D3BC119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30C90-204C-49EE-B9DF-C06D504D8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00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0047-AF40-4689-BB27-059A37053BED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E6807-0842-4607-8BDC-CA7CCEDCF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E8E0E-F2E5-43DA-9A74-91766B34F568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72C5-758F-4C88-A0C1-3FE4DD275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2C2B9-EE88-4039-A7F5-8A9371872969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39969-7C9C-415B-A31C-F3C0AE539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91625-B626-4A7A-BFC7-BAA884ACE613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A1D6-3135-4B67-8B7C-F423D1BAF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5A12C-568C-4CE7-900D-AE1615F7421D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9EC3-AA25-46C7-AB18-EE76A60AC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50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627C7-51B3-439F-BF3A-372BF16FB5F2}" type="datetimeFigureOut">
              <a:rPr lang="en-US" altLang="en-US"/>
              <a:pPr/>
              <a:t>4/5/2016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7615B-0FF3-49C4-8335-FB03543E9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9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18A563A-8780-4FCA-8EEB-12E291ADD5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4/40/Sikorsky_X2_in_flight.jpg" TargetMode="External"/><Relationship Id="rId7" Type="http://schemas.openxmlformats.org/officeDocument/2006/relationships/image" Target="../media/image1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google.com/url?sa=i&amp;rct=j&amp;q=&amp;esrc=s&amp;frm=1&amp;source=images&amp;cd=&amp;cad=rja&amp;uact=8&amp;ved=0CAcQjRw&amp;url=http://www.usatoday.com/story/life/movies/2014/03/09/planes-fire-and-rescue-reveal/6165233/&amp;ei=AV7JVJ7oLoOdyQTR_4HYDQ&amp;bvm=bv.84607526,d.cWc&amp;psig=AFQjCNE_ASpqckrTOtAi96OfwTxpDHHcXQ&amp;ust=1422569294345261" TargetMode="Externa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OGuidZuew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6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0aQJFzJYKk?feature=player_detailpage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google.com/url?sa=i&amp;rct=j&amp;q=&amp;esrc=s&amp;frm=1&amp;source=images&amp;cd=&amp;cad=rja&amp;uact=8&amp;ved=0CAcQjRxqFQoTCLiikovel8kCFYMtJgodFw8JCw&amp;url=https://pixabay.com/en/location-map-pin-pinpoint-point-162102/&amp;psig=AFQjCNHryxISzgEyCIYfUpo_hfzJX8XOTA&amp;ust=14478592227487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url?sa=i&amp;rct=j&amp;q=&amp;esrc=s&amp;frm=1&amp;source=images&amp;cd=&amp;cad=rja&amp;uact=8&amp;ved=0CAcQjRxqFQoTCMfX-8fql8kCFQViJgodbjwEZQ&amp;url=https://en.wikipedia.org/wiki/Newton's_laws_of_motion&amp;psig=AFQjCNGk2xlCkNh06KsRZ5CXcF3omh58Gw&amp;ust=1447862575165256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82790" cy="10827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6553200"/>
            <a:ext cx="9160276" cy="30480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05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American Helicopter Society (AHS) International</a:t>
            </a:r>
            <a:r>
              <a:rPr lang="en-US" altLang="en-US" sz="105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altLang="en-US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2600"/>
            <a:ext cx="4486285" cy="27917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42910" y="1350952"/>
            <a:ext cx="4901090" cy="3998390"/>
            <a:chOff x="4242910" y="1350952"/>
            <a:chExt cx="4901090" cy="3998390"/>
          </a:xfrm>
        </p:grpSpPr>
        <p:pic>
          <p:nvPicPr>
            <p:cNvPr id="53253" name="Picture 5" descr="http://cencio4.files.wordpress.com/2012/10/aw101-cormora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910" y="1350952"/>
              <a:ext cx="2749429" cy="187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0971" t="28125" r="14861" b="22917"/>
            <a:stretch>
              <a:fillRect/>
            </a:stretch>
          </p:blipFill>
          <p:spPr bwMode="auto">
            <a:xfrm>
              <a:off x="4242910" y="3230346"/>
              <a:ext cx="4901090" cy="2118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File:Royal Navy Sea King Helicopter Landing in the Desert MOD 45156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339" y="1350953"/>
              <a:ext cx="2151661" cy="187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59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30206" y="5562600"/>
            <a:ext cx="8175594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Involves both hands and both feet!</a:t>
            </a:r>
          </a:p>
        </p:txBody>
      </p:sp>
      <p:pic>
        <p:nvPicPr>
          <p:cNvPr id="23556" name="Picture 6" descr="http://www.rc-airplane-world.com/image-files/helicopter-contr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67819"/>
            <a:ext cx="3748350" cy="26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52400" y="1318994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Tilts helicopter </a:t>
            </a:r>
            <a:r>
              <a:rPr lang="en-US" altLang="en-US" sz="1800" b="1" dirty="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forward, backwards </a:t>
            </a:r>
            <a:r>
              <a:rPr lang="en-US" altLang="en-US" sz="1800" b="1" dirty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and side to side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15275" y="2638941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Controls direction</a:t>
            </a:r>
            <a:endParaRPr lang="en-US" altLang="en-US" sz="1800" b="1" dirty="0"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096000" y="3891440"/>
            <a:ext cx="301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Makes helicopter go up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64150" y="1965325"/>
            <a:ext cx="1066800" cy="4889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8575" y="3076575"/>
            <a:ext cx="1066800" cy="4889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64550" y="3565525"/>
            <a:ext cx="660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76200" y="152400"/>
            <a:ext cx="91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Standard Helicopter Flight Controls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85343"/>
            <a:ext cx="9160276" cy="3048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40653" y="5879306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mbria" panose="02040503050406030204" pitchFamily="18" charset="0"/>
              </a:rPr>
              <a:t>Paper Helicopter Template</a:t>
            </a:r>
          </a:p>
        </p:txBody>
      </p:sp>
      <p:sp>
        <p:nvSpPr>
          <p:cNvPr id="3" name="Right Arrow 2"/>
          <p:cNvSpPr/>
          <p:nvPr/>
        </p:nvSpPr>
        <p:spPr bwMode="auto">
          <a:xfrm rot="2271919">
            <a:off x="4242990" y="2359765"/>
            <a:ext cx="818673" cy="323346"/>
          </a:xfrm>
          <a:prstGeom prst="rightArrow">
            <a:avLst/>
          </a:prstGeom>
          <a:solidFill>
            <a:schemeClr val="accent1"/>
          </a:solidFill>
          <a:ln w="3175" cap="rnd" cmpd="sng" algn="ctr">
            <a:noFill/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/>
          </a:p>
        </p:txBody>
      </p:sp>
      <p:pic>
        <p:nvPicPr>
          <p:cNvPr id="245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6025"/>
            <a:ext cx="236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 96"/>
          <p:cNvGrpSpPr>
            <a:grpSpLocks/>
          </p:cNvGrpSpPr>
          <p:nvPr/>
        </p:nvGrpSpPr>
        <p:grpSpPr bwMode="auto">
          <a:xfrm>
            <a:off x="3387725" y="1274762"/>
            <a:ext cx="1289050" cy="1282700"/>
            <a:chOff x="3387725" y="1993900"/>
            <a:chExt cx="1289050" cy="1282700"/>
          </a:xfrm>
        </p:grpSpPr>
        <p:cxnSp>
          <p:nvCxnSpPr>
            <p:cNvPr id="17" name="Straight Connector 16"/>
            <p:cNvCxnSpPr>
              <a:stCxn id="15" idx="7"/>
              <a:endCxn id="15" idx="1"/>
            </p:cNvCxnSpPr>
            <p:nvPr/>
          </p:nvCxnSpPr>
          <p:spPr>
            <a:xfrm>
              <a:off x="3841750" y="2390775"/>
              <a:ext cx="346075" cy="3175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44925" y="2544763"/>
              <a:ext cx="117475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76700" y="2574925"/>
              <a:ext cx="117475" cy="11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60813" y="2557463"/>
              <a:ext cx="0" cy="685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81463" y="2571750"/>
              <a:ext cx="0" cy="685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70325" y="3114675"/>
              <a:ext cx="304800" cy="3333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3387725" y="1993900"/>
              <a:ext cx="1289050" cy="1282700"/>
            </a:xfrm>
            <a:custGeom>
              <a:avLst/>
              <a:gdLst>
                <a:gd name="connsiteX0" fmla="*/ 790575 w 1289050"/>
                <a:gd name="connsiteY0" fmla="*/ 1282700 h 1282700"/>
                <a:gd name="connsiteX1" fmla="*/ 800100 w 1289050"/>
                <a:gd name="connsiteY1" fmla="*/ 428625 h 1282700"/>
                <a:gd name="connsiteX2" fmla="*/ 1289050 w 1289050"/>
                <a:gd name="connsiteY2" fmla="*/ 95250 h 1282700"/>
                <a:gd name="connsiteX3" fmla="*/ 1111250 w 1289050"/>
                <a:gd name="connsiteY3" fmla="*/ 79375 h 1282700"/>
                <a:gd name="connsiteX4" fmla="*/ 635000 w 1289050"/>
                <a:gd name="connsiteY4" fmla="*/ 403225 h 1282700"/>
                <a:gd name="connsiteX5" fmla="*/ 174625 w 1289050"/>
                <a:gd name="connsiteY5" fmla="*/ 9525 h 1282700"/>
                <a:gd name="connsiteX6" fmla="*/ 0 w 1289050"/>
                <a:gd name="connsiteY6" fmla="*/ 0 h 1282700"/>
                <a:gd name="connsiteX7" fmla="*/ 454025 w 1289050"/>
                <a:gd name="connsiteY7" fmla="*/ 396875 h 1282700"/>
                <a:gd name="connsiteX8" fmla="*/ 476250 w 1289050"/>
                <a:gd name="connsiteY8" fmla="*/ 1235075 h 1282700"/>
                <a:gd name="connsiteX9" fmla="*/ 790575 w 1289050"/>
                <a:gd name="connsiteY9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050" h="1282700">
                  <a:moveTo>
                    <a:pt x="790575" y="1282700"/>
                  </a:moveTo>
                  <a:lnTo>
                    <a:pt x="800100" y="428625"/>
                  </a:lnTo>
                  <a:lnTo>
                    <a:pt x="1289050" y="95250"/>
                  </a:lnTo>
                  <a:lnTo>
                    <a:pt x="1111250" y="79375"/>
                  </a:lnTo>
                  <a:lnTo>
                    <a:pt x="635000" y="403225"/>
                  </a:lnTo>
                  <a:lnTo>
                    <a:pt x="174625" y="9525"/>
                  </a:lnTo>
                  <a:lnTo>
                    <a:pt x="0" y="0"/>
                  </a:lnTo>
                  <a:lnTo>
                    <a:pt x="454025" y="396875"/>
                  </a:lnTo>
                  <a:lnTo>
                    <a:pt x="476250" y="1235075"/>
                  </a:lnTo>
                  <a:lnTo>
                    <a:pt x="790575" y="12827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0551086">
              <a:off x="3818275" y="2270285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2959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A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3316129">
              <a:off x="4172136" y="2301872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2959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B</a:t>
              </a:r>
            </a:p>
          </p:txBody>
        </p:sp>
        <p:sp>
          <p:nvSpPr>
            <p:cNvPr id="48" name="Rectangle 47"/>
            <p:cNvSpPr/>
            <p:nvPr/>
          </p:nvSpPr>
          <p:spPr>
            <a:xfrm rot="21446677">
              <a:off x="3876979" y="2791778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6373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C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446677">
              <a:off x="4097764" y="2818491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6373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D</a:t>
              </a:r>
            </a:p>
          </p:txBody>
        </p:sp>
      </p:grpSp>
      <p:sp>
        <p:nvSpPr>
          <p:cNvPr id="64" name="Arc 63"/>
          <p:cNvSpPr/>
          <p:nvPr/>
        </p:nvSpPr>
        <p:spPr>
          <a:xfrm>
            <a:off x="4343400" y="1262062"/>
            <a:ext cx="457200" cy="762000"/>
          </a:xfrm>
          <a:prstGeom prst="arc">
            <a:avLst>
              <a:gd name="adj1" fmla="val 18454116"/>
              <a:gd name="adj2" fmla="val 208946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Arc 64"/>
          <p:cNvSpPr/>
          <p:nvPr/>
        </p:nvSpPr>
        <p:spPr>
          <a:xfrm flipH="1">
            <a:off x="3322638" y="1216025"/>
            <a:ext cx="457200" cy="762000"/>
          </a:xfrm>
          <a:prstGeom prst="arc">
            <a:avLst>
              <a:gd name="adj1" fmla="val 18454116"/>
              <a:gd name="adj2" fmla="val 208946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4587" name="Group 81"/>
          <p:cNvGrpSpPr>
            <a:grpSpLocks/>
          </p:cNvGrpSpPr>
          <p:nvPr/>
        </p:nvGrpSpPr>
        <p:grpSpPr bwMode="auto">
          <a:xfrm>
            <a:off x="5137654" y="2453481"/>
            <a:ext cx="1289050" cy="1282700"/>
            <a:chOff x="5257800" y="3276600"/>
            <a:chExt cx="1289050" cy="1282700"/>
          </a:xfrm>
        </p:grpSpPr>
        <p:cxnSp>
          <p:nvCxnSpPr>
            <p:cNvPr id="66" name="Straight Connector 65"/>
            <p:cNvCxnSpPr>
              <a:stCxn id="72" idx="7"/>
              <a:endCxn id="72" idx="1"/>
            </p:cNvCxnSpPr>
            <p:nvPr/>
          </p:nvCxnSpPr>
          <p:spPr>
            <a:xfrm>
              <a:off x="5711825" y="3673475"/>
              <a:ext cx="346075" cy="3175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715000" y="3827463"/>
              <a:ext cx="117475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46775" y="3857625"/>
              <a:ext cx="117475" cy="11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30888" y="3840163"/>
              <a:ext cx="0" cy="685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51538" y="3854450"/>
              <a:ext cx="0" cy="685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740400" y="4397375"/>
              <a:ext cx="304800" cy="3333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5257800" y="3276600"/>
              <a:ext cx="1289050" cy="1282700"/>
            </a:xfrm>
            <a:custGeom>
              <a:avLst/>
              <a:gdLst>
                <a:gd name="connsiteX0" fmla="*/ 790575 w 1289050"/>
                <a:gd name="connsiteY0" fmla="*/ 1282700 h 1282700"/>
                <a:gd name="connsiteX1" fmla="*/ 800100 w 1289050"/>
                <a:gd name="connsiteY1" fmla="*/ 428625 h 1282700"/>
                <a:gd name="connsiteX2" fmla="*/ 1289050 w 1289050"/>
                <a:gd name="connsiteY2" fmla="*/ 95250 h 1282700"/>
                <a:gd name="connsiteX3" fmla="*/ 1111250 w 1289050"/>
                <a:gd name="connsiteY3" fmla="*/ 79375 h 1282700"/>
                <a:gd name="connsiteX4" fmla="*/ 635000 w 1289050"/>
                <a:gd name="connsiteY4" fmla="*/ 403225 h 1282700"/>
                <a:gd name="connsiteX5" fmla="*/ 174625 w 1289050"/>
                <a:gd name="connsiteY5" fmla="*/ 9525 h 1282700"/>
                <a:gd name="connsiteX6" fmla="*/ 0 w 1289050"/>
                <a:gd name="connsiteY6" fmla="*/ 0 h 1282700"/>
                <a:gd name="connsiteX7" fmla="*/ 454025 w 1289050"/>
                <a:gd name="connsiteY7" fmla="*/ 396875 h 1282700"/>
                <a:gd name="connsiteX8" fmla="*/ 476250 w 1289050"/>
                <a:gd name="connsiteY8" fmla="*/ 1235075 h 1282700"/>
                <a:gd name="connsiteX9" fmla="*/ 790575 w 1289050"/>
                <a:gd name="connsiteY9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050" h="1282700">
                  <a:moveTo>
                    <a:pt x="790575" y="1282700"/>
                  </a:moveTo>
                  <a:lnTo>
                    <a:pt x="800100" y="428625"/>
                  </a:lnTo>
                  <a:lnTo>
                    <a:pt x="1289050" y="95250"/>
                  </a:lnTo>
                  <a:lnTo>
                    <a:pt x="1111250" y="79375"/>
                  </a:lnTo>
                  <a:lnTo>
                    <a:pt x="635000" y="403225"/>
                  </a:lnTo>
                  <a:lnTo>
                    <a:pt x="174625" y="9525"/>
                  </a:lnTo>
                  <a:lnTo>
                    <a:pt x="0" y="0"/>
                  </a:lnTo>
                  <a:lnTo>
                    <a:pt x="454025" y="396875"/>
                  </a:lnTo>
                  <a:lnTo>
                    <a:pt x="476250" y="1235075"/>
                  </a:lnTo>
                  <a:lnTo>
                    <a:pt x="790575" y="12827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20551086">
              <a:off x="5688350" y="3552985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2959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A</a:t>
              </a:r>
            </a:p>
          </p:txBody>
        </p:sp>
        <p:sp>
          <p:nvSpPr>
            <p:cNvPr id="74" name="Rectangle 73"/>
            <p:cNvSpPr/>
            <p:nvPr/>
          </p:nvSpPr>
          <p:spPr>
            <a:xfrm rot="3316129">
              <a:off x="6042211" y="3584572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29597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B</a:t>
              </a:r>
            </a:p>
          </p:txBody>
        </p:sp>
        <p:sp>
          <p:nvSpPr>
            <p:cNvPr id="75" name="Rectangle 74"/>
            <p:cNvSpPr/>
            <p:nvPr/>
          </p:nvSpPr>
          <p:spPr>
            <a:xfrm rot="21446677">
              <a:off x="5747054" y="4074478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6373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C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21446677">
              <a:off x="5967839" y="4101191"/>
              <a:ext cx="68038" cy="91736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6373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contourClr>
                  <a:schemeClr val="bg1"/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12700">
                    <a:noFill/>
                    <a:prstDash val="solid"/>
                  </a:ln>
                </a:rPr>
                <a:t>D</a:t>
              </a:r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5486400" y="4038600"/>
              <a:ext cx="457200" cy="152400"/>
            </a:xfrm>
            <a:prstGeom prst="arc">
              <a:avLst>
                <a:gd name="adj1" fmla="val 18454116"/>
                <a:gd name="adj2" fmla="val 4633781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>
              <a:off x="5867400" y="4114800"/>
              <a:ext cx="457200" cy="152400"/>
            </a:xfrm>
            <a:prstGeom prst="arc">
              <a:avLst>
                <a:gd name="adj1" fmla="val 18454116"/>
                <a:gd name="adj2" fmla="val 4633781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84" name="Straight Connector 83"/>
          <p:cNvCxnSpPr>
            <a:stCxn id="90" idx="7"/>
            <a:endCxn id="90" idx="1"/>
          </p:cNvCxnSpPr>
          <p:nvPr/>
        </p:nvCxnSpPr>
        <p:spPr>
          <a:xfrm>
            <a:off x="7312025" y="4478337"/>
            <a:ext cx="346075" cy="317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315200" y="5351463"/>
            <a:ext cx="117475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546975" y="5381625"/>
            <a:ext cx="117475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431088" y="5364163"/>
            <a:ext cx="0" cy="685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551738" y="5378450"/>
            <a:ext cx="0" cy="685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40600" y="5921375"/>
            <a:ext cx="304800" cy="333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858000" y="4081462"/>
            <a:ext cx="1289050" cy="1282700"/>
          </a:xfrm>
          <a:custGeom>
            <a:avLst/>
            <a:gdLst>
              <a:gd name="connsiteX0" fmla="*/ 790575 w 1289050"/>
              <a:gd name="connsiteY0" fmla="*/ 1282700 h 1282700"/>
              <a:gd name="connsiteX1" fmla="*/ 800100 w 1289050"/>
              <a:gd name="connsiteY1" fmla="*/ 428625 h 1282700"/>
              <a:gd name="connsiteX2" fmla="*/ 1289050 w 1289050"/>
              <a:gd name="connsiteY2" fmla="*/ 95250 h 1282700"/>
              <a:gd name="connsiteX3" fmla="*/ 1111250 w 1289050"/>
              <a:gd name="connsiteY3" fmla="*/ 79375 h 1282700"/>
              <a:gd name="connsiteX4" fmla="*/ 635000 w 1289050"/>
              <a:gd name="connsiteY4" fmla="*/ 403225 h 1282700"/>
              <a:gd name="connsiteX5" fmla="*/ 174625 w 1289050"/>
              <a:gd name="connsiteY5" fmla="*/ 9525 h 1282700"/>
              <a:gd name="connsiteX6" fmla="*/ 0 w 1289050"/>
              <a:gd name="connsiteY6" fmla="*/ 0 h 1282700"/>
              <a:gd name="connsiteX7" fmla="*/ 454025 w 1289050"/>
              <a:gd name="connsiteY7" fmla="*/ 396875 h 1282700"/>
              <a:gd name="connsiteX8" fmla="*/ 476250 w 1289050"/>
              <a:gd name="connsiteY8" fmla="*/ 1235075 h 1282700"/>
              <a:gd name="connsiteX9" fmla="*/ 790575 w 1289050"/>
              <a:gd name="connsiteY9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9050" h="1282700">
                <a:moveTo>
                  <a:pt x="790575" y="1282700"/>
                </a:moveTo>
                <a:lnTo>
                  <a:pt x="800100" y="428625"/>
                </a:lnTo>
                <a:lnTo>
                  <a:pt x="1289050" y="95250"/>
                </a:lnTo>
                <a:lnTo>
                  <a:pt x="1111250" y="79375"/>
                </a:lnTo>
                <a:lnTo>
                  <a:pt x="635000" y="403225"/>
                </a:lnTo>
                <a:lnTo>
                  <a:pt x="174625" y="9525"/>
                </a:lnTo>
                <a:lnTo>
                  <a:pt x="0" y="0"/>
                </a:lnTo>
                <a:lnTo>
                  <a:pt x="454025" y="396875"/>
                </a:lnTo>
                <a:lnTo>
                  <a:pt x="476250" y="1235075"/>
                </a:lnTo>
                <a:lnTo>
                  <a:pt x="790575" y="12827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 rot="20551086">
            <a:off x="7288550" y="5076985"/>
            <a:ext cx="68038" cy="917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2959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noFill/>
                  <a:prstDash val="solid"/>
                </a:ln>
              </a:rPr>
              <a:t>A</a:t>
            </a:r>
          </a:p>
        </p:txBody>
      </p:sp>
      <p:sp>
        <p:nvSpPr>
          <p:cNvPr id="92" name="Rectangle 91"/>
          <p:cNvSpPr/>
          <p:nvPr/>
        </p:nvSpPr>
        <p:spPr>
          <a:xfrm rot="3316129">
            <a:off x="7642411" y="5108572"/>
            <a:ext cx="68038" cy="917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2959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noFill/>
                  <a:prstDash val="solid"/>
                </a:ln>
              </a:rPr>
              <a:t>B</a:t>
            </a:r>
          </a:p>
        </p:txBody>
      </p:sp>
      <p:sp>
        <p:nvSpPr>
          <p:cNvPr id="93" name="Rectangle 92"/>
          <p:cNvSpPr/>
          <p:nvPr/>
        </p:nvSpPr>
        <p:spPr>
          <a:xfrm rot="21446677">
            <a:off x="7347254" y="5598478"/>
            <a:ext cx="68038" cy="917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637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noFill/>
                  <a:prstDash val="solid"/>
                </a:ln>
              </a:rPr>
              <a:t>C</a:t>
            </a:r>
          </a:p>
        </p:txBody>
      </p:sp>
      <p:sp>
        <p:nvSpPr>
          <p:cNvPr id="94" name="Rectangle 93"/>
          <p:cNvSpPr/>
          <p:nvPr/>
        </p:nvSpPr>
        <p:spPr>
          <a:xfrm rot="21446677">
            <a:off x="7568039" y="5625191"/>
            <a:ext cx="68038" cy="917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637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dirty="0">
                <a:ln w="12700">
                  <a:noFill/>
                  <a:prstDash val="solid"/>
                </a:ln>
              </a:rPr>
              <a:t>D</a:t>
            </a:r>
          </a:p>
        </p:txBody>
      </p:sp>
      <p:sp>
        <p:nvSpPr>
          <p:cNvPr id="96" name="Arc 95"/>
          <p:cNvSpPr/>
          <p:nvPr/>
        </p:nvSpPr>
        <p:spPr>
          <a:xfrm rot="5400000">
            <a:off x="7239000" y="5300662"/>
            <a:ext cx="457200" cy="152400"/>
          </a:xfrm>
          <a:prstGeom prst="arc">
            <a:avLst>
              <a:gd name="adj1" fmla="val 18454116"/>
              <a:gd name="adj2" fmla="val 4633781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600" name="TextBox 97"/>
          <p:cNvSpPr txBox="1">
            <a:spLocks noChangeArrowheads="1"/>
          </p:cNvSpPr>
          <p:nvPr/>
        </p:nvSpPr>
        <p:spPr bwMode="auto">
          <a:xfrm>
            <a:off x="4641696" y="1949439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mbria" panose="02040503050406030204" pitchFamily="18" charset="0"/>
              </a:rPr>
              <a:t>Step 1</a:t>
            </a:r>
          </a:p>
        </p:txBody>
      </p:sp>
      <p:sp>
        <p:nvSpPr>
          <p:cNvPr id="24601" name="TextBox 98"/>
          <p:cNvSpPr txBox="1">
            <a:spLocks noChangeArrowheads="1"/>
          </p:cNvSpPr>
          <p:nvPr/>
        </p:nvSpPr>
        <p:spPr bwMode="auto">
          <a:xfrm>
            <a:off x="5956084" y="3519634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mbria" panose="02040503050406030204" pitchFamily="18" charset="0"/>
              </a:rPr>
              <a:t>Step 2</a:t>
            </a:r>
          </a:p>
        </p:txBody>
      </p:sp>
      <p:sp>
        <p:nvSpPr>
          <p:cNvPr id="24602" name="TextBox 99"/>
          <p:cNvSpPr txBox="1">
            <a:spLocks noChangeArrowheads="1"/>
          </p:cNvSpPr>
          <p:nvPr/>
        </p:nvSpPr>
        <p:spPr bwMode="auto">
          <a:xfrm>
            <a:off x="7704893" y="5332921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mbria" panose="02040503050406030204" pitchFamily="18" charset="0"/>
              </a:rPr>
              <a:t>Step 3</a:t>
            </a:r>
          </a:p>
        </p:txBody>
      </p:sp>
      <p:sp>
        <p:nvSpPr>
          <p:cNvPr id="24603" name="TextBox 1"/>
          <p:cNvSpPr txBox="1">
            <a:spLocks noChangeArrowheads="1"/>
          </p:cNvSpPr>
          <p:nvPr/>
        </p:nvSpPr>
        <p:spPr bwMode="auto">
          <a:xfrm>
            <a:off x="6111496" y="1373425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Cambria" panose="02040503050406030204" pitchFamily="18" charset="0"/>
              </a:rPr>
              <a:t>Fold along dotted lines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130314"/>
            <a:ext cx="860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Paper Helicopter Construction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2271919">
            <a:off x="5979289" y="3905919"/>
            <a:ext cx="818673" cy="323346"/>
          </a:xfrm>
          <a:prstGeom prst="rightArrow">
            <a:avLst/>
          </a:prstGeom>
          <a:solidFill>
            <a:schemeClr val="accent1"/>
          </a:solidFill>
          <a:ln w="3175" cap="rnd" cmpd="sng" algn="ctr">
            <a:noFill/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1404938"/>
            <a:ext cx="8634413" cy="4760912"/>
          </a:xfrm>
          <a:prstGeom prst="rect">
            <a:avLst/>
          </a:prstGeom>
        </p:spPr>
        <p:txBody>
          <a:bodyPr/>
          <a:lstStyle>
            <a:lvl1pPr marL="631825" indent="-342900" defTabSz="1020763">
              <a:spcBef>
                <a:spcPct val="20000"/>
              </a:spcBef>
              <a:buFont typeface="Arial" charset="0"/>
              <a:buChar char="•"/>
              <a:tabLst>
                <a:tab pos="2317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23888" defTabSz="1020763">
              <a:spcBef>
                <a:spcPct val="20000"/>
              </a:spcBef>
              <a:buFont typeface="Arial" charset="0"/>
              <a:buChar char="–"/>
              <a:tabLst>
                <a:tab pos="2317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defTabSz="1020763">
              <a:spcBef>
                <a:spcPct val="20000"/>
              </a:spcBef>
              <a:buFont typeface="Arial" charset="0"/>
              <a:buChar char="•"/>
              <a:tabLst>
                <a:tab pos="2317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262063" indent="-233363" defTabSz="1020763">
              <a:spcBef>
                <a:spcPct val="20000"/>
              </a:spcBef>
              <a:buFont typeface="Arial" charset="0"/>
              <a:buChar char="–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597025" indent="-225425" defTabSz="1020763">
              <a:spcBef>
                <a:spcPct val="20000"/>
              </a:spcBef>
              <a:buFont typeface="Arial" charset="0"/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054225" indent="-225425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511425" indent="-225425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968625" indent="-225425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425825" indent="-225425" defTabSz="1020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8925" indent="0">
              <a:lnSpc>
                <a:spcPct val="90000"/>
              </a:lnSpc>
              <a:spcAft>
                <a:spcPct val="20000"/>
              </a:spcAft>
              <a:buClr>
                <a:srgbClr val="0039A6"/>
              </a:buClr>
              <a:buNone/>
            </a:pPr>
            <a:r>
              <a:rPr lang="en-US" altLang="en-US" sz="2400" dirty="0">
                <a:latin typeface="Cambria" pitchFamily="18" charset="0"/>
              </a:rPr>
              <a:t>Launch p</a:t>
            </a:r>
            <a:r>
              <a:rPr lang="en-US" altLang="en-US" sz="2400" dirty="0" smtClean="0">
                <a:latin typeface="Cambria" pitchFamily="18" charset="0"/>
              </a:rPr>
              <a:t>aper helicopter </a:t>
            </a:r>
            <a:r>
              <a:rPr lang="en-US" altLang="en-US" sz="2400" dirty="0">
                <a:latin typeface="Cambria" pitchFamily="18" charset="0"/>
              </a:rPr>
              <a:t>and </a:t>
            </a:r>
            <a:r>
              <a:rPr lang="en-US" altLang="en-US" sz="2400" dirty="0" smtClean="0">
                <a:latin typeface="Cambria" pitchFamily="18" charset="0"/>
              </a:rPr>
              <a:t>observe </a:t>
            </a:r>
            <a:r>
              <a:rPr lang="en-US" altLang="en-US" sz="2400" dirty="0">
                <a:latin typeface="Cambria" pitchFamily="18" charset="0"/>
              </a:rPr>
              <a:t>during </a:t>
            </a:r>
            <a:r>
              <a:rPr lang="en-US" altLang="en-US" sz="2400" dirty="0" smtClean="0">
                <a:latin typeface="Cambria" pitchFamily="18" charset="0"/>
              </a:rPr>
              <a:t>“flight</a:t>
            </a:r>
            <a:r>
              <a:rPr lang="en-US" altLang="en-US" sz="2400" dirty="0">
                <a:latin typeface="Cambria" pitchFamily="18" charset="0"/>
              </a:rPr>
              <a:t>”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endParaRPr lang="en-US" altLang="en-US" sz="2000" dirty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endParaRPr lang="en-US" altLang="en-US" sz="2000" dirty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§"/>
            </a:pPr>
            <a:endParaRPr lang="en-US" altLang="en-US" sz="2000" dirty="0"/>
          </a:p>
        </p:txBody>
      </p:sp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1828800" y="2362200"/>
            <a:ext cx="4953000" cy="3489325"/>
            <a:chOff x="3200400" y="2057400"/>
            <a:chExt cx="3028762" cy="2133600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 rot="9900000">
              <a:off x="5629593" y="3267825"/>
              <a:ext cx="599569" cy="596615"/>
              <a:chOff x="3387725" y="1993900"/>
              <a:chExt cx="1289050" cy="1282700"/>
            </a:xfrm>
          </p:grpSpPr>
          <p:cxnSp>
            <p:nvCxnSpPr>
              <p:cNvPr id="7" name="Straight Connector 6"/>
              <p:cNvCxnSpPr>
                <a:stCxn id="13" idx="7"/>
                <a:endCxn id="13" idx="1"/>
              </p:cNvCxnSpPr>
              <p:nvPr/>
            </p:nvCxnSpPr>
            <p:spPr>
              <a:xfrm>
                <a:off x="3859087" y="2386094"/>
                <a:ext cx="348545" cy="3339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863596" y="2541989"/>
                <a:ext cx="118965" cy="12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085356" y="2569276"/>
                <a:ext cx="121051" cy="12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963729" y="2556165"/>
                <a:ext cx="0" cy="6887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90484" y="2575002"/>
                <a:ext cx="0" cy="6887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76980" y="3106654"/>
                <a:ext cx="304715" cy="3339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3387835" y="1993146"/>
                <a:ext cx="1289822" cy="1283486"/>
              </a:xfrm>
              <a:custGeom>
                <a:avLst/>
                <a:gdLst>
                  <a:gd name="connsiteX0" fmla="*/ 790575 w 1289050"/>
                  <a:gd name="connsiteY0" fmla="*/ 1282700 h 1282700"/>
                  <a:gd name="connsiteX1" fmla="*/ 800100 w 1289050"/>
                  <a:gd name="connsiteY1" fmla="*/ 428625 h 1282700"/>
                  <a:gd name="connsiteX2" fmla="*/ 1289050 w 1289050"/>
                  <a:gd name="connsiteY2" fmla="*/ 95250 h 1282700"/>
                  <a:gd name="connsiteX3" fmla="*/ 1111250 w 1289050"/>
                  <a:gd name="connsiteY3" fmla="*/ 79375 h 1282700"/>
                  <a:gd name="connsiteX4" fmla="*/ 635000 w 1289050"/>
                  <a:gd name="connsiteY4" fmla="*/ 403225 h 1282700"/>
                  <a:gd name="connsiteX5" fmla="*/ 174625 w 1289050"/>
                  <a:gd name="connsiteY5" fmla="*/ 9525 h 1282700"/>
                  <a:gd name="connsiteX6" fmla="*/ 0 w 1289050"/>
                  <a:gd name="connsiteY6" fmla="*/ 0 h 1282700"/>
                  <a:gd name="connsiteX7" fmla="*/ 454025 w 1289050"/>
                  <a:gd name="connsiteY7" fmla="*/ 396875 h 1282700"/>
                  <a:gd name="connsiteX8" fmla="*/ 476250 w 1289050"/>
                  <a:gd name="connsiteY8" fmla="*/ 1235075 h 1282700"/>
                  <a:gd name="connsiteX9" fmla="*/ 790575 w 1289050"/>
                  <a:gd name="connsiteY9" fmla="*/ 1282700 h 12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9050" h="1282700">
                    <a:moveTo>
                      <a:pt x="790575" y="1282700"/>
                    </a:moveTo>
                    <a:lnTo>
                      <a:pt x="800100" y="428625"/>
                    </a:lnTo>
                    <a:lnTo>
                      <a:pt x="1289050" y="95250"/>
                    </a:lnTo>
                    <a:lnTo>
                      <a:pt x="1111250" y="79375"/>
                    </a:lnTo>
                    <a:lnTo>
                      <a:pt x="635000" y="403225"/>
                    </a:lnTo>
                    <a:lnTo>
                      <a:pt x="174625" y="9525"/>
                    </a:lnTo>
                    <a:lnTo>
                      <a:pt x="0" y="0"/>
                    </a:lnTo>
                    <a:lnTo>
                      <a:pt x="454025" y="396875"/>
                    </a:lnTo>
                    <a:lnTo>
                      <a:pt x="476250" y="1235075"/>
                    </a:lnTo>
                    <a:lnTo>
                      <a:pt x="790575" y="128270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551086">
                <a:off x="3818275" y="2270285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29597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3316129">
                <a:off x="4172136" y="2301872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29597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B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446677">
                <a:off x="3876979" y="2791778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637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C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446677">
                <a:off x="4097764" y="2818491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637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D</a:t>
                </a:r>
              </a:p>
            </p:txBody>
          </p:sp>
        </p:grpSp>
        <p:grpSp>
          <p:nvGrpSpPr>
            <p:cNvPr id="26630" name="Group 37"/>
            <p:cNvGrpSpPr>
              <a:grpSpLocks/>
            </p:cNvGrpSpPr>
            <p:nvPr/>
          </p:nvGrpSpPr>
          <p:grpSpPr bwMode="auto">
            <a:xfrm>
              <a:off x="3581400" y="2057400"/>
              <a:ext cx="2382703" cy="1048275"/>
              <a:chOff x="3581400" y="2057400"/>
              <a:chExt cx="2382703" cy="1048275"/>
            </a:xfrm>
          </p:grpSpPr>
          <p:sp>
            <p:nvSpPr>
              <p:cNvPr id="19" name="Arc 18"/>
              <p:cNvSpPr/>
              <p:nvPr/>
            </p:nvSpPr>
            <p:spPr>
              <a:xfrm flipH="1">
                <a:off x="3580936" y="2057400"/>
                <a:ext cx="1448369" cy="838686"/>
              </a:xfrm>
              <a:prstGeom prst="arc">
                <a:avLst>
                  <a:gd name="adj1" fmla="val 12681798"/>
                  <a:gd name="adj2" fmla="val 397672"/>
                </a:avLst>
              </a:prstGeom>
              <a:ln w="444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rot="2133192" flipH="1">
                <a:off x="3919731" y="2317548"/>
                <a:ext cx="2044414" cy="788209"/>
              </a:xfrm>
              <a:prstGeom prst="arc">
                <a:avLst>
                  <a:gd name="adj1" fmla="val 11432630"/>
                  <a:gd name="adj2" fmla="val 19208960"/>
                </a:avLst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6631" name="Group 20"/>
            <p:cNvGrpSpPr>
              <a:grpSpLocks/>
            </p:cNvGrpSpPr>
            <p:nvPr/>
          </p:nvGrpSpPr>
          <p:grpSpPr bwMode="auto">
            <a:xfrm>
              <a:off x="3200400" y="3200400"/>
              <a:ext cx="599569" cy="596615"/>
              <a:chOff x="3387725" y="1993900"/>
              <a:chExt cx="1289050" cy="1282700"/>
            </a:xfrm>
          </p:grpSpPr>
          <p:cxnSp>
            <p:nvCxnSpPr>
              <p:cNvPr id="22" name="Straight Connector 21"/>
              <p:cNvCxnSpPr>
                <a:stCxn id="28" idx="7"/>
                <a:endCxn id="28" idx="1"/>
              </p:cNvCxnSpPr>
              <p:nvPr/>
            </p:nvCxnSpPr>
            <p:spPr>
              <a:xfrm>
                <a:off x="3842711" y="2391468"/>
                <a:ext cx="346457" cy="3130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844798" y="2545904"/>
                <a:ext cx="118963" cy="12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076465" y="2575122"/>
                <a:ext cx="118965" cy="12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959588" y="2558426"/>
                <a:ext cx="0" cy="68452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82727" y="2573035"/>
                <a:ext cx="0" cy="68452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869843" y="3113560"/>
                <a:ext cx="304715" cy="3339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3387725" y="1994944"/>
                <a:ext cx="1289822" cy="1281400"/>
              </a:xfrm>
              <a:custGeom>
                <a:avLst/>
                <a:gdLst>
                  <a:gd name="connsiteX0" fmla="*/ 790575 w 1289050"/>
                  <a:gd name="connsiteY0" fmla="*/ 1282700 h 1282700"/>
                  <a:gd name="connsiteX1" fmla="*/ 800100 w 1289050"/>
                  <a:gd name="connsiteY1" fmla="*/ 428625 h 1282700"/>
                  <a:gd name="connsiteX2" fmla="*/ 1289050 w 1289050"/>
                  <a:gd name="connsiteY2" fmla="*/ 95250 h 1282700"/>
                  <a:gd name="connsiteX3" fmla="*/ 1111250 w 1289050"/>
                  <a:gd name="connsiteY3" fmla="*/ 79375 h 1282700"/>
                  <a:gd name="connsiteX4" fmla="*/ 635000 w 1289050"/>
                  <a:gd name="connsiteY4" fmla="*/ 403225 h 1282700"/>
                  <a:gd name="connsiteX5" fmla="*/ 174625 w 1289050"/>
                  <a:gd name="connsiteY5" fmla="*/ 9525 h 1282700"/>
                  <a:gd name="connsiteX6" fmla="*/ 0 w 1289050"/>
                  <a:gd name="connsiteY6" fmla="*/ 0 h 1282700"/>
                  <a:gd name="connsiteX7" fmla="*/ 454025 w 1289050"/>
                  <a:gd name="connsiteY7" fmla="*/ 396875 h 1282700"/>
                  <a:gd name="connsiteX8" fmla="*/ 476250 w 1289050"/>
                  <a:gd name="connsiteY8" fmla="*/ 1235075 h 1282700"/>
                  <a:gd name="connsiteX9" fmla="*/ 790575 w 1289050"/>
                  <a:gd name="connsiteY9" fmla="*/ 1282700 h 12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9050" h="1282700">
                    <a:moveTo>
                      <a:pt x="790575" y="1282700"/>
                    </a:moveTo>
                    <a:lnTo>
                      <a:pt x="800100" y="428625"/>
                    </a:lnTo>
                    <a:lnTo>
                      <a:pt x="1289050" y="95250"/>
                    </a:lnTo>
                    <a:lnTo>
                      <a:pt x="1111250" y="79375"/>
                    </a:lnTo>
                    <a:lnTo>
                      <a:pt x="635000" y="403225"/>
                    </a:lnTo>
                    <a:lnTo>
                      <a:pt x="174625" y="9525"/>
                    </a:lnTo>
                    <a:lnTo>
                      <a:pt x="0" y="0"/>
                    </a:lnTo>
                    <a:lnTo>
                      <a:pt x="454025" y="396875"/>
                    </a:lnTo>
                    <a:lnTo>
                      <a:pt x="476250" y="1235075"/>
                    </a:lnTo>
                    <a:lnTo>
                      <a:pt x="790575" y="128270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20551086">
                <a:off x="3818275" y="2270285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29597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A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3316129">
                <a:off x="4172136" y="2301872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29597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B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21446677">
                <a:off x="3876979" y="2791778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637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C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1446677">
                <a:off x="4097764" y="2818491"/>
                <a:ext cx="68038" cy="91736"/>
              </a:xfrm>
              <a:prstGeom prst="rect">
                <a:avLst/>
              </a:prstGeom>
              <a:noFill/>
            </p:spPr>
            <p:txBody>
              <a:bodyPr wrap="none">
                <a:prstTxWarp prst="textSlantUp">
                  <a:avLst>
                    <a:gd name="adj" fmla="val 637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contourClr>
                    <a:schemeClr val="bg1"/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5400" dirty="0">
                    <a:ln w="12700">
                      <a:noFill/>
                      <a:prstDash val="solid"/>
                    </a:ln>
                  </a:rPr>
                  <a:t>D</a:t>
                </a:r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3200400" y="2591285"/>
              <a:ext cx="776606" cy="599893"/>
            </a:xfrm>
            <a:custGeom>
              <a:avLst/>
              <a:gdLst>
                <a:gd name="connsiteX0" fmla="*/ 213783 w 776816"/>
                <a:gd name="connsiteY0" fmla="*/ 28575 h 600075"/>
                <a:gd name="connsiteX1" fmla="*/ 677333 w 776816"/>
                <a:gd name="connsiteY1" fmla="*/ 22225 h 600075"/>
                <a:gd name="connsiteX2" fmla="*/ 404283 w 776816"/>
                <a:gd name="connsiteY2" fmla="*/ 161925 h 600075"/>
                <a:gd name="connsiteX3" fmla="*/ 23283 w 776816"/>
                <a:gd name="connsiteY3" fmla="*/ 149225 h 600075"/>
                <a:gd name="connsiteX4" fmla="*/ 378883 w 776816"/>
                <a:gd name="connsiteY4" fmla="*/ 79375 h 600075"/>
                <a:gd name="connsiteX5" fmla="*/ 702733 w 776816"/>
                <a:gd name="connsiteY5" fmla="*/ 104775 h 600075"/>
                <a:gd name="connsiteX6" fmla="*/ 766233 w 776816"/>
                <a:gd name="connsiteY6" fmla="*/ 142875 h 600075"/>
                <a:gd name="connsiteX7" fmla="*/ 639233 w 776816"/>
                <a:gd name="connsiteY7" fmla="*/ 238125 h 600075"/>
                <a:gd name="connsiteX8" fmla="*/ 226483 w 776816"/>
                <a:gd name="connsiteY8" fmla="*/ 250825 h 600075"/>
                <a:gd name="connsiteX9" fmla="*/ 105833 w 776816"/>
                <a:gd name="connsiteY9" fmla="*/ 219075 h 600075"/>
                <a:gd name="connsiteX10" fmla="*/ 391583 w 776816"/>
                <a:gd name="connsiteY10" fmla="*/ 168275 h 600075"/>
                <a:gd name="connsiteX11" fmla="*/ 658283 w 776816"/>
                <a:gd name="connsiteY11" fmla="*/ 219075 h 600075"/>
                <a:gd name="connsiteX12" fmla="*/ 696383 w 776816"/>
                <a:gd name="connsiteY12" fmla="*/ 282575 h 600075"/>
                <a:gd name="connsiteX13" fmla="*/ 531283 w 776816"/>
                <a:gd name="connsiteY13" fmla="*/ 371475 h 600075"/>
                <a:gd name="connsiteX14" fmla="*/ 207433 w 776816"/>
                <a:gd name="connsiteY14" fmla="*/ 365125 h 600075"/>
                <a:gd name="connsiteX15" fmla="*/ 10583 w 776816"/>
                <a:gd name="connsiteY15" fmla="*/ 307975 h 600075"/>
                <a:gd name="connsiteX16" fmla="*/ 270933 w 776816"/>
                <a:gd name="connsiteY16" fmla="*/ 295275 h 600075"/>
                <a:gd name="connsiteX17" fmla="*/ 493183 w 776816"/>
                <a:gd name="connsiteY17" fmla="*/ 346075 h 600075"/>
                <a:gd name="connsiteX18" fmla="*/ 601133 w 776816"/>
                <a:gd name="connsiteY18" fmla="*/ 441325 h 600075"/>
                <a:gd name="connsiteX19" fmla="*/ 556683 w 776816"/>
                <a:gd name="connsiteY19" fmla="*/ 517525 h 600075"/>
                <a:gd name="connsiteX20" fmla="*/ 410633 w 776816"/>
                <a:gd name="connsiteY20" fmla="*/ 600075 h 600075"/>
                <a:gd name="connsiteX21" fmla="*/ 410633 w 776816"/>
                <a:gd name="connsiteY21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16" h="600075">
                  <a:moveTo>
                    <a:pt x="213783" y="28575"/>
                  </a:moveTo>
                  <a:cubicBezTo>
                    <a:pt x="429683" y="14287"/>
                    <a:pt x="645583" y="0"/>
                    <a:pt x="677333" y="22225"/>
                  </a:cubicBezTo>
                  <a:cubicBezTo>
                    <a:pt x="709083" y="44450"/>
                    <a:pt x="513291" y="140758"/>
                    <a:pt x="404283" y="161925"/>
                  </a:cubicBezTo>
                  <a:cubicBezTo>
                    <a:pt x="295275" y="183092"/>
                    <a:pt x="27516" y="162983"/>
                    <a:pt x="23283" y="149225"/>
                  </a:cubicBezTo>
                  <a:cubicBezTo>
                    <a:pt x="19050" y="135467"/>
                    <a:pt x="265641" y="86783"/>
                    <a:pt x="378883" y="79375"/>
                  </a:cubicBezTo>
                  <a:cubicBezTo>
                    <a:pt x="492125" y="71967"/>
                    <a:pt x="638175" y="94192"/>
                    <a:pt x="702733" y="104775"/>
                  </a:cubicBezTo>
                  <a:cubicBezTo>
                    <a:pt x="767291" y="115358"/>
                    <a:pt x="776816" y="120650"/>
                    <a:pt x="766233" y="142875"/>
                  </a:cubicBezTo>
                  <a:cubicBezTo>
                    <a:pt x="755650" y="165100"/>
                    <a:pt x="729191" y="220133"/>
                    <a:pt x="639233" y="238125"/>
                  </a:cubicBezTo>
                  <a:cubicBezTo>
                    <a:pt x="549275" y="256117"/>
                    <a:pt x="315383" y="254000"/>
                    <a:pt x="226483" y="250825"/>
                  </a:cubicBezTo>
                  <a:cubicBezTo>
                    <a:pt x="137583" y="247650"/>
                    <a:pt x="78316" y="232833"/>
                    <a:pt x="105833" y="219075"/>
                  </a:cubicBezTo>
                  <a:cubicBezTo>
                    <a:pt x="133350" y="205317"/>
                    <a:pt x="299508" y="168275"/>
                    <a:pt x="391583" y="168275"/>
                  </a:cubicBezTo>
                  <a:cubicBezTo>
                    <a:pt x="483658" y="168275"/>
                    <a:pt x="607483" y="200025"/>
                    <a:pt x="658283" y="219075"/>
                  </a:cubicBezTo>
                  <a:cubicBezTo>
                    <a:pt x="709083" y="238125"/>
                    <a:pt x="717550" y="257175"/>
                    <a:pt x="696383" y="282575"/>
                  </a:cubicBezTo>
                  <a:cubicBezTo>
                    <a:pt x="675216" y="307975"/>
                    <a:pt x="612775" y="357717"/>
                    <a:pt x="531283" y="371475"/>
                  </a:cubicBezTo>
                  <a:cubicBezTo>
                    <a:pt x="449791" y="385233"/>
                    <a:pt x="294216" y="375708"/>
                    <a:pt x="207433" y="365125"/>
                  </a:cubicBezTo>
                  <a:cubicBezTo>
                    <a:pt x="120650" y="354542"/>
                    <a:pt x="0" y="319617"/>
                    <a:pt x="10583" y="307975"/>
                  </a:cubicBezTo>
                  <a:cubicBezTo>
                    <a:pt x="21166" y="296333"/>
                    <a:pt x="190500" y="288925"/>
                    <a:pt x="270933" y="295275"/>
                  </a:cubicBezTo>
                  <a:cubicBezTo>
                    <a:pt x="351366" y="301625"/>
                    <a:pt x="438150" y="321733"/>
                    <a:pt x="493183" y="346075"/>
                  </a:cubicBezTo>
                  <a:cubicBezTo>
                    <a:pt x="548216" y="370417"/>
                    <a:pt x="590550" y="412750"/>
                    <a:pt x="601133" y="441325"/>
                  </a:cubicBezTo>
                  <a:cubicBezTo>
                    <a:pt x="611716" y="469900"/>
                    <a:pt x="588433" y="491067"/>
                    <a:pt x="556683" y="517525"/>
                  </a:cubicBezTo>
                  <a:cubicBezTo>
                    <a:pt x="524933" y="543983"/>
                    <a:pt x="410633" y="600075"/>
                    <a:pt x="410633" y="600075"/>
                  </a:cubicBezTo>
                  <a:lnTo>
                    <a:pt x="410633" y="600075"/>
                  </a:lnTo>
                </a:path>
              </a:pathLst>
            </a:cu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Curved Left Arrow 36"/>
            <p:cNvSpPr/>
            <p:nvPr/>
          </p:nvSpPr>
          <p:spPr>
            <a:xfrm>
              <a:off x="3352809" y="3886200"/>
              <a:ext cx="304818" cy="304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250" y="152400"/>
            <a:ext cx="860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Paper Helicopter Demo Flight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25" y="125136"/>
            <a:ext cx="762413" cy="7624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and Rescue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Transport</a:t>
            </a:r>
          </a:p>
          <a:p>
            <a:pPr eaLnBrk="1" hangingPunct="1"/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2011" y="807866"/>
            <a:ext cx="2567637" cy="5564305"/>
            <a:chOff x="6576363" y="1065094"/>
            <a:chExt cx="2567637" cy="5564305"/>
          </a:xfrm>
        </p:grpSpPr>
        <p:pic>
          <p:nvPicPr>
            <p:cNvPr id="28676" name="Picture 4" descr="http://upload.wikimedia.org/wikipedia/commons/thumb/e/e8/Marine_One_Whitehouse.jpg/300px-Marine_One_Whitehou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63" y="4628204"/>
              <a:ext cx="2567637" cy="200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5" descr="File:Ah-1cobra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63" y="2891459"/>
              <a:ext cx="2567637" cy="176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8" descr="http://upload.wikimedia.org/wikipedia/commons/f/fe/US_Navy_091108-N-5812W-004_The_U.S._Coast_Guard_demonstrates_how_they_conduct_a_search_and_rescue_during_the_2009_Sea_and_Sky_Spectacula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63" y="1065094"/>
              <a:ext cx="2556539" cy="182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250" y="152400"/>
            <a:ext cx="476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Helicopter Missions</a:t>
            </a:r>
            <a:endParaRPr lang="en-US" sz="4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51987"/>
            <a:ext cx="762413" cy="76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4434" y="14478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evacuation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Firefighting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lots more!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9700" name="Picture 6" descr="http://www.theepochtimes.com/n2/images/stories/large/2008/10/14/FirefightingHelicop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26" y="3505200"/>
            <a:ext cx="17081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ttp://upload.wikimedia.org/wikipedia/commons/f/fd/Sikorsky_Skycrane_carrying_house_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80" y="860286"/>
            <a:ext cx="3521476" cy="263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http://upload.wikimedia.org/wikipedia/commons/3/35/SikorskyS-76AC-GI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34" y="3505200"/>
            <a:ext cx="3162891" cy="23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250" y="152400"/>
            <a:ext cx="476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Helicopter Missions</a:t>
            </a:r>
            <a:endParaRPr lang="en-US" sz="4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97873"/>
            <a:ext cx="762413" cy="76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187700" cy="21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File:Sikorsky X2 in fligh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47800"/>
            <a:ext cx="33972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250" y="152400"/>
            <a:ext cx="666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Unique VTOL Aircrafts</a:t>
            </a:r>
            <a:endParaRPr lang="en-US" sz="4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 descr="http://techgenmag.com/wp-content/uploads/2014/06/airbusx31-702x3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657600"/>
            <a:ext cx="4908343" cy="23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rticalmag.com/images/news/article_files/9804224695544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5617"/>
            <a:ext cx="3048000" cy="22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30" y="125136"/>
            <a:ext cx="762413" cy="76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33306"/>
            <a:ext cx="638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First supersonic STOVL stealth aircraft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15944"/>
            <a:ext cx="762413" cy="762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891" y="5421868"/>
            <a:ext cx="2171008" cy="369332"/>
          </a:xfrm>
          <a:prstGeom prst="rect">
            <a:avLst/>
          </a:prstGeom>
          <a:solidFill>
            <a:srgbClr val="E4801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F-35 B Lightning II</a:t>
            </a:r>
            <a:endParaRPr lang="en-US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https://upload.wikimedia.org/wikipedia/commons/2/22/US_Navy_111003-N-ZZ999-003_An_F-35B_Lightning_II_makes_the_first_vertical_landing_on_a_flight_deck_at_sea_aboard_the_amphibious_assault_ship_USS_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" y="1295400"/>
            <a:ext cx="629697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00721"/>
            <a:ext cx="3733800" cy="2729766"/>
          </a:xfrm>
          <a:noFill/>
        </p:spPr>
      </p:pic>
      <p:pic>
        <p:nvPicPr>
          <p:cNvPr id="33796" name="Picture 3" descr="R:\14 AEU Utility\UH-60\UH-60 Pictures\Blackhawk\uh-60_trans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990600"/>
            <a:ext cx="42543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www.gannett-cdn.com/-mm-/b1ae0da530b96cc89b4c0afb004174339c6542a0/c=252-0-3304-2296&amp;r=x404&amp;c=534x401/local/-/media/USATODAY/USATODAY/2014/03/09/1394399402000-BLADE-RANGER-PLANES-FIRE-RESCUE-MOV-jy-3131-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16917"/>
            <a:ext cx="3733800" cy="28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250" y="152400"/>
            <a:ext cx="712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Why are helicopters unique?</a:t>
            </a:r>
            <a:endParaRPr lang="en-US" sz="4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15944"/>
            <a:ext cx="762413" cy="76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Airfoil:  The distinct shape of the wing of an airplane or the rotor blades of a helicopter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of Attack:  The angle of the airfoil, using the body of the aircraft as a reference point.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Pressure:  The force exerted on an object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Velocity:  The speed at which and object is travel at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Gravity on Earth:  9.807 m/s²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Gravity on the Moon:  1.622 m/s²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0" y="152400"/>
            <a:ext cx="567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Important Information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15944"/>
            <a:ext cx="762413" cy="762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16" y="4267200"/>
            <a:ext cx="3037994" cy="195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5613" y="1360488"/>
            <a:ext cx="8229600" cy="2297112"/>
          </a:xfrm>
        </p:spPr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1923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Ciervas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Autogiro</a:t>
            </a: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1931 Pitcairn Autogiro</a:t>
            </a: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1943 Sikorsky R-4</a:t>
            </a: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1952 Piasecki CH-21B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78C8AF-6578-4A00-BB60-3DE4A4A02668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76" y="1308100"/>
            <a:ext cx="27527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752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2" y="4343400"/>
            <a:ext cx="37703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R-4 AC HNS1 3 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95691"/>
            <a:ext cx="3200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50" y="152400"/>
            <a:ext cx="705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Evolution of the Rotary Wing</a:t>
            </a:r>
            <a:endParaRPr lang="en-US" sz="40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15944"/>
            <a:ext cx="762413" cy="7624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53200"/>
            <a:ext cx="9160276" cy="3048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1" name="SIOGuidZue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168" y="1905000"/>
            <a:ext cx="4855762" cy="28167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72" y="1174100"/>
            <a:ext cx="3231858" cy="21475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993" y="1524000"/>
            <a:ext cx="339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What only helicopters can do</a:t>
            </a:r>
            <a:endParaRPr lang="en-US" b="1" dirty="0"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7755" y="174813"/>
            <a:ext cx="687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Helicopters vs. Airplanes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992" y="4825632"/>
            <a:ext cx="5219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E4801C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Only helicopters can hover and move backwards!</a:t>
            </a:r>
            <a:endParaRPr lang="en-US" sz="1600" b="1" i="1" dirty="0">
              <a:solidFill>
                <a:srgbClr val="E4801C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2172" y="3321654"/>
            <a:ext cx="32318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4801C"/>
                </a:solidFill>
                <a:latin typeface="Adobe Gothic Std B" pitchFamily="34" charset="-128"/>
                <a:ea typeface="Adobe Gothic Std B" pitchFamily="34" charset="-128"/>
              </a:rPr>
              <a:t>v</a:t>
            </a:r>
            <a:r>
              <a:rPr lang="en-US" sz="3600" dirty="0" smtClean="0">
                <a:solidFill>
                  <a:srgbClr val="E4801C"/>
                </a:solidFill>
                <a:latin typeface="Adobe Gothic Std B" pitchFamily="34" charset="-128"/>
                <a:ea typeface="Adobe Gothic Std B" pitchFamily="34" charset="-128"/>
              </a:rPr>
              <a:t>s.</a:t>
            </a:r>
            <a:endParaRPr lang="en-US" sz="3600" dirty="0">
              <a:solidFill>
                <a:srgbClr val="E4801C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0763"/>
            <a:ext cx="734430" cy="73443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3/3f/P-51_Mustang_edit1.jpg/1920px-P-51_Mustang_edi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71" y="3967984"/>
            <a:ext cx="3231859" cy="19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93" y="581919"/>
            <a:ext cx="3785718" cy="23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59" y="2961412"/>
            <a:ext cx="2086752" cy="14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Blackhaw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0" y="4424347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3" descr="ReuseumMakerFaireQuadro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11" y="2961413"/>
            <a:ext cx="2590800" cy="34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115944"/>
            <a:ext cx="762413" cy="762413"/>
          </a:xfrm>
          <a:prstGeom prst="rect">
            <a:avLst/>
          </a:prstGeom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3" y="581920"/>
            <a:ext cx="3644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1580" y="4424347"/>
            <a:ext cx="1176731" cy="2024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8493" y="2991745"/>
            <a:ext cx="2753066" cy="1432602"/>
          </a:xfrm>
          <a:prstGeom prst="rect">
            <a:avLst/>
          </a:prstGeom>
          <a:solidFill>
            <a:srgbClr val="006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ROTORCRAFT: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 &amp; FUTURE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http://1.bp.blogspot.com/-BAh6bxAChlY/URMS69vDCiI/AAAAAAAAAR4/61SnMpLZL9w/s1600/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4586"/>
            <a:ext cx="685375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02812"/>
            <a:ext cx="688062" cy="688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85233"/>
            <a:ext cx="638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Main Parts of the Helicopter</a:t>
            </a:r>
            <a:endParaRPr lang="en-US" sz="2800" b="1" i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0aQJFzJYKk?feature=player_detailpag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620" y="1752600"/>
            <a:ext cx="5808133" cy="3267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233306"/>
            <a:ext cx="6388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“Making Better Helicopters” </a:t>
            </a:r>
          </a:p>
          <a:p>
            <a:r>
              <a:rPr lang="en-US" sz="28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Susan Gorton, NASA Langley Lead</a:t>
            </a:r>
            <a:endParaRPr lang="en-US" sz="2800" b="1" i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29399"/>
            <a:ext cx="9160276" cy="260743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</a:t>
            </a:r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75" y="152400"/>
            <a:ext cx="777990" cy="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5343"/>
            <a:ext cx="9160276" cy="3048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2400" y="1524000"/>
            <a:ext cx="2964959" cy="3886200"/>
            <a:chOff x="-152400" y="1524000"/>
            <a:chExt cx="2964959" cy="3886200"/>
          </a:xfrm>
        </p:grpSpPr>
        <p:sp>
          <p:nvSpPr>
            <p:cNvPr id="21" name="Rectangle 20"/>
            <p:cNvSpPr/>
            <p:nvPr/>
          </p:nvSpPr>
          <p:spPr>
            <a:xfrm>
              <a:off x="0" y="1524000"/>
              <a:ext cx="2812559" cy="38862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52400" y="4109775"/>
              <a:ext cx="2964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en-US" sz="2800" b="1" dirty="0">
                  <a:solidFill>
                    <a:srgbClr val="009A46"/>
                  </a:solidFill>
                  <a:latin typeface="Cambria" pitchFamily="18" charset="0"/>
                </a:rPr>
                <a:t>p</a:t>
              </a:r>
              <a:r>
                <a:rPr lang="en-US" altLang="en-US" sz="2800" b="1" dirty="0" smtClean="0">
                  <a:solidFill>
                    <a:srgbClr val="009A46"/>
                  </a:solidFill>
                  <a:latin typeface="Cambria" pitchFamily="18" charset="0"/>
                </a:rPr>
                <a:t>osition</a:t>
              </a:r>
            </a:p>
            <a:p>
              <a:pPr marL="0" lvl="1" algn="ctr"/>
              <a:r>
                <a:rPr lang="en-US" altLang="en-US" sz="2800" dirty="0" smtClean="0">
                  <a:latin typeface="Cambria" pitchFamily="18" charset="0"/>
                </a:rPr>
                <a:t>current </a:t>
              </a:r>
              <a:r>
                <a:rPr lang="en-US" altLang="en-US" sz="2800" i="1" dirty="0" smtClean="0">
                  <a:latin typeface="Cambria" pitchFamily="18" charset="0"/>
                </a:rPr>
                <a:t>location</a:t>
              </a:r>
              <a:endParaRPr lang="en-US" altLang="en-US" sz="2800" i="1" dirty="0">
                <a:latin typeface="Cambria" pitchFamily="18" charset="0"/>
              </a:endParaRPr>
            </a:p>
          </p:txBody>
        </p:sp>
        <p:pic>
          <p:nvPicPr>
            <p:cNvPr id="1030" name="Picture 6" descr="http://sketchbooknation.com/wp-content/uploads/2013/09/step5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9" y="1905000"/>
              <a:ext cx="1821641" cy="235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pixabay.com/static/uploads/photo/2013/07/13/14/05/location-162102_64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21" y="3085252"/>
              <a:ext cx="960096" cy="87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817920" y="1524000"/>
            <a:ext cx="3093297" cy="3886200"/>
            <a:chOff x="2817920" y="1524000"/>
            <a:chExt cx="3093297" cy="3886200"/>
          </a:xfrm>
        </p:grpSpPr>
        <p:sp>
          <p:nvSpPr>
            <p:cNvPr id="31" name="Rectangle 30"/>
            <p:cNvSpPr/>
            <p:nvPr/>
          </p:nvSpPr>
          <p:spPr>
            <a:xfrm>
              <a:off x="2817920" y="1524000"/>
              <a:ext cx="3093297" cy="38862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626" y="1758202"/>
              <a:ext cx="1981348" cy="244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819400" y="4109775"/>
              <a:ext cx="2971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en-US" sz="2800" b="1" dirty="0">
                  <a:solidFill>
                    <a:srgbClr val="00CC00"/>
                  </a:solidFill>
                  <a:latin typeface="Cambria" pitchFamily="18" charset="0"/>
                </a:rPr>
                <a:t>v</a:t>
              </a:r>
              <a:r>
                <a:rPr lang="en-US" altLang="en-US" sz="2800" b="1" dirty="0" smtClean="0">
                  <a:solidFill>
                    <a:srgbClr val="00CC00"/>
                  </a:solidFill>
                  <a:latin typeface="Cambria" pitchFamily="18" charset="0"/>
                </a:rPr>
                <a:t>elocity</a:t>
              </a:r>
            </a:p>
            <a:p>
              <a:pPr marL="0" lvl="1" algn="ctr"/>
              <a:r>
                <a:rPr lang="en-US" altLang="en-US" sz="2800" dirty="0">
                  <a:latin typeface="Cambria" pitchFamily="18" charset="0"/>
                </a:rPr>
                <a:t>c</a:t>
              </a:r>
              <a:r>
                <a:rPr lang="en-US" altLang="en-US" sz="2800" dirty="0" smtClean="0">
                  <a:latin typeface="Cambria" pitchFamily="18" charset="0"/>
                </a:rPr>
                <a:t>hange in </a:t>
              </a:r>
              <a:r>
                <a:rPr lang="en-US" altLang="en-US" sz="2800" i="1" dirty="0" smtClean="0">
                  <a:latin typeface="Cambria" pitchFamily="18" charset="0"/>
                </a:rPr>
                <a:t>position</a:t>
              </a:r>
              <a:endParaRPr lang="en-US" altLang="en-US" sz="2800" i="1" dirty="0">
                <a:latin typeface="Cambria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11217" y="1524000"/>
            <a:ext cx="3232783" cy="3886200"/>
            <a:chOff x="5911217" y="1524000"/>
            <a:chExt cx="3232783" cy="38862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17" y="1815906"/>
              <a:ext cx="2997865" cy="233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006766" y="4109774"/>
              <a:ext cx="2971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en-US" sz="2800" b="1" dirty="0" smtClean="0">
                  <a:solidFill>
                    <a:srgbClr val="92D050"/>
                  </a:solidFill>
                  <a:latin typeface="Cambria" pitchFamily="18" charset="0"/>
                </a:rPr>
                <a:t>acceleration</a:t>
              </a:r>
            </a:p>
            <a:p>
              <a:pPr marL="0" lvl="1" algn="ctr"/>
              <a:r>
                <a:rPr lang="en-US" altLang="en-US" sz="2800" dirty="0">
                  <a:latin typeface="Cambria" pitchFamily="18" charset="0"/>
                </a:rPr>
                <a:t>c</a:t>
              </a:r>
              <a:r>
                <a:rPr lang="en-US" altLang="en-US" sz="2800" dirty="0" smtClean="0">
                  <a:latin typeface="Cambria" pitchFamily="18" charset="0"/>
                </a:rPr>
                <a:t>hange in </a:t>
              </a:r>
              <a:r>
                <a:rPr lang="en-US" altLang="en-US" sz="2800" i="1" dirty="0" smtClean="0">
                  <a:latin typeface="Cambria" pitchFamily="18" charset="0"/>
                </a:rPr>
                <a:t>velocity</a:t>
              </a:r>
              <a:endParaRPr lang="en-US" altLang="en-US" sz="2800" i="1" dirty="0">
                <a:latin typeface="Cambria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1217" y="1524000"/>
              <a:ext cx="3232783" cy="38862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6" y="177923"/>
            <a:ext cx="869360" cy="869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250" y="152400"/>
            <a:ext cx="705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Acceleration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upload.wikimedia.org/wikipedia/commons/thumb/b/b2/Skaters_showing_newtons_third_law.svg/2000px-Skaters_showing_newtons_third_law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0" y="4953000"/>
            <a:ext cx="1896856" cy="15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42672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mbria" panose="02040503050406030204" pitchFamily="18" charset="0"/>
              </a:rPr>
              <a:t>Newton’s 3</a:t>
            </a:r>
            <a:r>
              <a:rPr lang="en-US" sz="2400" baseline="30000" dirty="0" smtClean="0">
                <a:latin typeface="Cambria" panose="02040503050406030204" pitchFamily="18" charset="0"/>
              </a:rPr>
              <a:t>rd</a:t>
            </a:r>
            <a:r>
              <a:rPr lang="en-US" sz="2400" dirty="0" smtClean="0">
                <a:latin typeface="Cambria" panose="02040503050406030204" pitchFamily="18" charset="0"/>
              </a:rPr>
              <a:t> Law: </a:t>
            </a:r>
            <a:r>
              <a:rPr lang="en-US" sz="2400" b="1" dirty="0" smtClean="0">
                <a:latin typeface="Cambria" panose="02040503050406030204" pitchFamily="18" charset="0"/>
              </a:rPr>
              <a:t>Every action has an </a:t>
            </a:r>
            <a:r>
              <a:rPr lang="en-US" sz="2400" b="1" u="sng" dirty="0" smtClean="0">
                <a:latin typeface="Cambria" panose="02040503050406030204" pitchFamily="18" charset="0"/>
              </a:rPr>
              <a:t>equal</a:t>
            </a:r>
            <a:r>
              <a:rPr lang="en-US" sz="2400" b="1" dirty="0" smtClean="0">
                <a:latin typeface="Cambria" panose="02040503050406030204" pitchFamily="18" charset="0"/>
              </a:rPr>
              <a:t> and </a:t>
            </a:r>
            <a:r>
              <a:rPr lang="en-US" sz="2400" b="1" u="sng" dirty="0" smtClean="0">
                <a:latin typeface="Cambria" panose="02040503050406030204" pitchFamily="18" charset="0"/>
              </a:rPr>
              <a:t>opposite</a:t>
            </a:r>
            <a:r>
              <a:rPr lang="en-US" sz="2400" b="1" dirty="0" smtClean="0">
                <a:latin typeface="Cambria" panose="02040503050406030204" pitchFamily="18" charset="0"/>
              </a:rPr>
              <a:t> reaction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53" y="2007825"/>
            <a:ext cx="2362348" cy="17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81493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Newton’s 2</a:t>
            </a:r>
            <a:r>
              <a:rPr lang="en-US" sz="2400" baseline="30000" dirty="0" smtClean="0">
                <a:latin typeface="Cambria" panose="02040503050406030204" pitchFamily="18" charset="0"/>
              </a:rPr>
              <a:t>nd</a:t>
            </a:r>
            <a:r>
              <a:rPr lang="en-US" sz="2400" dirty="0" smtClean="0">
                <a:latin typeface="Cambria" panose="02040503050406030204" pitchFamily="18" charset="0"/>
              </a:rPr>
              <a:t> Law:  </a:t>
            </a:r>
            <a:r>
              <a:rPr lang="en-US" sz="2400" b="1" dirty="0" smtClean="0">
                <a:latin typeface="Cambria" panose="02040503050406030204" pitchFamily="18" charset="0"/>
              </a:rPr>
              <a:t>Force = mass </a:t>
            </a:r>
            <a:r>
              <a:rPr lang="en-US" sz="2400" b="1" dirty="0" smtClean="0">
                <a:latin typeface="Cambria" panose="02040503050406030204" pitchFamily="18" charset="0"/>
                <a:ea typeface="Cambria Math"/>
              </a:rPr>
              <a:t>× acceleration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2" name="Picture 21" descr="http://i.telegraph.co.uk/multimedia/archive/01240/quentinblake_newto_124053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972286"/>
            <a:ext cx="1905377" cy="11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14255" y="186619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i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Isaac </a:t>
            </a:r>
            <a:r>
              <a:rPr lang="en-US" altLang="en-US" sz="1200" i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Newton</a:t>
            </a:r>
            <a:endParaRPr lang="en-US" altLang="en-US" sz="1200" i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85343"/>
            <a:ext cx="9160276" cy="3048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en-US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AHS INTERNATIONAL	</a:t>
            </a:r>
            <a:r>
              <a:rPr lang="en-US" alt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						</a:t>
            </a:r>
            <a:endParaRPr lang="en-US" altLang="en-US" sz="105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6" y="177923"/>
            <a:ext cx="869360" cy="869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62" y="76200"/>
            <a:ext cx="827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Force </a:t>
            </a:r>
            <a:r>
              <a:rPr lang="en-US" sz="3600" b="1" dirty="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has</a:t>
            </a:r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 strength </a:t>
            </a:r>
            <a:r>
              <a:rPr lang="en-US" sz="3600" b="1" dirty="0" smtClean="0"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and</a:t>
            </a:r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 direction.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80" y="76200"/>
            <a:ext cx="762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6" y="152400"/>
            <a:ext cx="423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Forces of Flight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8" descr="C:\Users\mn815c\AppData\Local\Microsoft\Windows\Temporary Internet Files\Content.IE5\62AZLJ6R\cartoon-astronaut-0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58" y="948271"/>
            <a:ext cx="566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C:\Users\mn815c\AppData\Local\Microsoft\Windows\Temporary Internet Files\Content.IE5\62AZLJ6R\cartoon-astronaut-0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79" y="923925"/>
            <a:ext cx="566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287896" y="1307381"/>
            <a:ext cx="1295400" cy="447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62181" y="1487580"/>
            <a:ext cx="1157619" cy="259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65" y="2895600"/>
            <a:ext cx="1826964" cy="173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clipartbest.com/cliparts/abi/yjp/abiyjp9c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9" y="2895600"/>
            <a:ext cx="2614424" cy="25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481149" y="175954"/>
            <a:ext cx="487081" cy="457003"/>
            <a:chOff x="3176620" y="1708756"/>
            <a:chExt cx="1352607" cy="1243033"/>
          </a:xfrm>
        </p:grpSpPr>
        <p:grpSp>
          <p:nvGrpSpPr>
            <p:cNvPr id="17" name="Group 16"/>
            <p:cNvGrpSpPr/>
            <p:nvPr/>
          </p:nvGrpSpPr>
          <p:grpSpPr>
            <a:xfrm>
              <a:off x="3176620" y="1708756"/>
              <a:ext cx="1352607" cy="1243033"/>
              <a:chOff x="3193341" y="1689969"/>
              <a:chExt cx="1352607" cy="1243033"/>
            </a:xfrm>
          </p:grpSpPr>
          <p:sp>
            <p:nvSpPr>
              <p:cNvPr id="21" name="Isosceles Triangle 20"/>
              <p:cNvSpPr/>
              <p:nvPr/>
            </p:nvSpPr>
            <p:spPr>
              <a:xfrm rot="16790128">
                <a:off x="3300493" y="1878607"/>
                <a:ext cx="239384" cy="453687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2503825">
                <a:off x="3862342" y="1689969"/>
                <a:ext cx="288508" cy="51760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3131473">
                <a:off x="4017510" y="1844842"/>
                <a:ext cx="288508" cy="517600"/>
              </a:xfrm>
              <a:prstGeom prst="triangle">
                <a:avLst/>
              </a:prstGeom>
              <a:solidFill>
                <a:srgbClr val="008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4972020">
                <a:off x="4142894" y="2117463"/>
                <a:ext cx="288508" cy="517600"/>
              </a:xfrm>
              <a:prstGeom prst="triangle">
                <a:avLst/>
              </a:prstGeom>
              <a:solidFill>
                <a:srgbClr val="0091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9856684">
                <a:off x="3903315" y="2356590"/>
                <a:ext cx="218246" cy="576412"/>
              </a:xfrm>
              <a:prstGeom prst="triangle">
                <a:avLst/>
              </a:prstGeom>
              <a:solidFill>
                <a:srgbClr val="05B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 rot="1899114">
              <a:off x="3544012" y="2076808"/>
              <a:ext cx="513984" cy="344289"/>
            </a:xfrm>
            <a:prstGeom prst="ellipse">
              <a:avLst/>
            </a:prstGeom>
            <a:solidFill>
              <a:srgbClr val="006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878842">
              <a:off x="3497522" y="1961436"/>
              <a:ext cx="299797" cy="192237"/>
            </a:xfrm>
            <a:prstGeom prst="ellipse">
              <a:avLst/>
            </a:prstGeom>
            <a:solidFill>
              <a:srgbClr val="5B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1809311" y="1755057"/>
            <a:ext cx="304106" cy="10478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325294" y="1755057"/>
            <a:ext cx="304106" cy="10478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3765" y="1971894"/>
            <a:ext cx="59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?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7107" y="1971893"/>
            <a:ext cx="59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?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0" y="1514735"/>
            <a:ext cx="1255672" cy="676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604" y="121966"/>
            <a:ext cx="638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Adobe Gothic Std B" pitchFamily="34" charset="-128"/>
                <a:cs typeface="Arial" panose="020B0604020202020204" pitchFamily="34" charset="0"/>
              </a:rPr>
              <a:t>Acceleration due to Gravity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8" y="5791200"/>
            <a:ext cx="9139181" cy="1395254"/>
          </a:xfrm>
          <a:prstGeom prst="rect">
            <a:avLst/>
          </a:prstGeom>
          <a:solidFill>
            <a:srgbClr val="006EC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Where is Taylor going to fall down faster?</a:t>
            </a:r>
          </a:p>
          <a:p>
            <a:pPr algn="ctr"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On EARTH! The fall is about 6 times faster on Earth than on the Moon!</a:t>
            </a: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5065358" cy="74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" y="1295400"/>
            <a:ext cx="5016500" cy="312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5638800"/>
            <a:ext cx="3361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Suggested slide: Prof. </a:t>
            </a:r>
            <a:r>
              <a:rPr lang="en-US" sz="1400" dirty="0" err="1" smtClean="0"/>
              <a:t>Celi</a:t>
            </a:r>
            <a:r>
              <a:rPr lang="en-US" sz="1400" dirty="0" smtClean="0"/>
              <a:t> demoed this at a recent AHS STEM outreach with good responses from students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82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8823" y="215026"/>
            <a:ext cx="4254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How Lift is Created</a:t>
            </a:r>
            <a:endParaRPr lang="en-US" sz="3200" dirty="0">
              <a:solidFill>
                <a:srgbClr val="00B0F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403413" cy="3481328"/>
          </a:xfrm>
          <a:prstGeom prst="rect">
            <a:avLst/>
          </a:prstGeom>
        </p:spPr>
      </p:pic>
      <p:pic>
        <p:nvPicPr>
          <p:cNvPr id="1026" name="Picture 2" descr="http://www.fusionviralvideo.com/wp-content/uploads/2015/01/Lift-forces-on-airfo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171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dumLRaz0Mok/TUGvAWjc6qI/AAAAAAAAAIE/wfqPRtG8YNQ/s1600/hover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1" y="1232517"/>
            <a:ext cx="419140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6" y="177923"/>
            <a:ext cx="869360" cy="8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50" y="45453"/>
            <a:ext cx="762413" cy="762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6" y="152400"/>
            <a:ext cx="423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A9E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Forces of Flight</a:t>
            </a:r>
            <a:endParaRPr lang="en-US" sz="3200" b="1" dirty="0">
              <a:solidFill>
                <a:srgbClr val="005A9E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957</Words>
  <Application>Microsoft Office PowerPoint</Application>
  <PresentationFormat>On-screen Show (4:3)</PresentationFormat>
  <Paragraphs>162</Paragraphs>
  <Slides>22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A DRAG”</dc:title>
  <dc:creator>Bernice Harvey</dc:creator>
  <cp:lastModifiedBy>Betty Chen</cp:lastModifiedBy>
  <cp:revision>295</cp:revision>
  <cp:lastPrinted>2014-03-19T17:32:00Z</cp:lastPrinted>
  <dcterms:created xsi:type="dcterms:W3CDTF">2007-01-12T21:52:17Z</dcterms:created>
  <dcterms:modified xsi:type="dcterms:W3CDTF">2016-04-05T15:45:02Z</dcterms:modified>
</cp:coreProperties>
</file>